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규민" initials="송" lastIdx="1" clrIdx="0">
    <p:extLst>
      <p:ext uri="{19B8F6BF-5375-455C-9EA6-DF929625EA0E}">
        <p15:presenceInfo xmlns:p15="http://schemas.microsoft.com/office/powerpoint/2012/main" userId="송규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C3716-B772-4633-B052-E0ECD77D1888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E2253-CCC0-423D-8D71-0CCA43FA3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E2253-CCC0-423D-8D71-0CCA43FA31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8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E2253-CCC0-423D-8D71-0CCA43FA31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46BEF-8A20-4591-BAAF-5FAE49AF3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B5C93F-0951-434D-8C26-DA96B5955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5C4EE-3209-4547-AD15-DBA42024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30BDC-5FDF-4915-B799-F145E252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FB846-60BE-4956-9753-8370132A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7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D1F09-DFD6-4C6B-A961-DBEAD045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9ED00-518D-4986-860F-E2962C64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1B03D-C719-4287-BA9C-05520516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14BE3-79C2-4181-9B0E-BDEA4729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DFDA5-1986-4063-A4F7-00B6AC3D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6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377904-2ACD-4D85-95CE-AA87FD7BF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3E3E3-5877-4040-80BF-3D06A55E7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020E5-EFA4-4F63-9516-03ACE44E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62B29-E5D2-4D43-AD4A-19EF7A7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CBE81-C699-4656-BF0E-44112589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4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D14CF-926C-40A5-A15F-158B1D17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0D569-CAEB-4E2E-B34C-427C7F27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17949-537B-4B4F-9B95-6F38FE4C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92755-B2AF-45E4-98ED-A96BB2E8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0F08B-A0C2-45CD-B437-9F2264D5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97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D2235-2139-4452-BEFD-DD994369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9C01F-5299-4651-B9C4-426664D9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EB7D3-4C86-4BEC-A0F0-BCEC8A1F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D0544-65CB-4B4C-8D4B-6410957D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0C912-1715-450A-BE9C-F0ED874C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7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17A1F-ED2A-483C-BED4-903F889E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89F16-9981-44CD-959F-0E880BFBC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BF56F5-2FEB-4E09-A6C9-F38FC0BC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86159E-1EE5-491B-A13B-8E54F15F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4B030-E148-4169-A056-C9D17409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D216A2-8C34-409A-B3CF-4D134C0C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7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75E2-BD68-461D-83B5-41E4D712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D93E7-B9F3-4352-B65D-2FF211008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68F421-6DE7-48F5-A874-570DBFCFA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0BBBC7-016B-40F8-AA5E-699A0B460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270EF3-ED85-4903-BE24-52C5A80E3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C08EAE-3FFB-4E5A-A9A1-84287E91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4975B7-5882-4BA8-A8EE-7F2EB32C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FDBC8C-FEA9-41AD-8AB2-D173F22A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0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C8913-0CE7-440C-88DD-E4951E11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FCC5A8-BA9C-4105-B4B4-B167D392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5AB474-F1E8-4D95-B50F-83662A0D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622A9-BE3C-4F77-BC01-7E9FCACE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6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6F24D2-1036-4824-B829-95A14782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639216-E24B-4F43-9BF6-871F7AC4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FC44CC-A340-4D77-B4E2-9BF437F0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6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C63A0-BF58-43AE-84E2-EA97CF3E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29804-AB32-4009-A002-115EA774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893C71-DB15-47C1-9780-625A11EC6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CF4F0-C7D8-4F22-833E-46BDA664E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6036D-58E6-4306-9A51-8B50371A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11E03-6D12-4CAC-A6C8-7CA389E9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96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4C6D1-BD20-4568-A8EB-3D912E87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6E5759-2C19-4FB0-BD84-EFB51DDEA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C6CBF8-E4D2-4C04-BC74-6203D94F1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E08292-94D1-4033-A600-EFD0DF31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68300-BF12-479A-885E-3A0EFAD1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21896-8611-42B6-AEEF-37369EBB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1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1B0A3D-11BC-413F-BFB2-03766BB5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03D2F-05D5-4235-B062-CE6CC80B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4BAFF-3930-4C7C-8344-6B9CA8BC9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D7EDC-D44B-4166-AF88-37F26584101D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C3320-2A55-4CC1-8845-95D40BD21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6AC5B-91F6-47FA-8479-A25BD8508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4FE28-1376-4CA8-9025-EF4B20C8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1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5A2B5-DF18-4B62-8FAB-7DDA97375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2" r="9089" b="8645"/>
          <a:stretch/>
        </p:blipFill>
        <p:spPr>
          <a:xfrm>
            <a:off x="3523488" y="18298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16227-94F4-4DE0-987C-F16F5F2DEA1C}"/>
              </a:ext>
            </a:extLst>
          </p:cNvPr>
          <p:cNvSpPr txBox="1"/>
          <p:nvPr/>
        </p:nvSpPr>
        <p:spPr>
          <a:xfrm>
            <a:off x="477980" y="1122363"/>
            <a:ext cx="455121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latin typeface="+mj-lt"/>
                <a:ea typeface="+mj-ea"/>
                <a:cs typeface="+mj-cs"/>
              </a:rPr>
              <a:t>Python Project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latin typeface="+mj-lt"/>
                <a:ea typeface="+mj-ea"/>
                <a:cs typeface="+mj-cs"/>
              </a:rPr>
              <a:t>Physics Simulation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6975F-35BB-4E3A-A643-C8B5E77FF284}"/>
              </a:ext>
            </a:extLst>
          </p:cNvPr>
          <p:cNvSpPr txBox="1"/>
          <p:nvPr/>
        </p:nvSpPr>
        <p:spPr>
          <a:xfrm>
            <a:off x="1151169" y="4676872"/>
            <a:ext cx="32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2016132031 </a:t>
            </a:r>
            <a:r>
              <a:rPr lang="ko-KR" altLang="en-US" dirty="0"/>
              <a:t>송규민</a:t>
            </a:r>
          </a:p>
        </p:txBody>
      </p:sp>
    </p:spTree>
    <p:extLst>
      <p:ext uri="{BB962C8B-B14F-4D97-AF65-F5344CB8AC3E}">
        <p14:creationId xmlns:p14="http://schemas.microsoft.com/office/powerpoint/2010/main" val="2153913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</a:p>
        </p:txBody>
      </p:sp>
      <p:pic>
        <p:nvPicPr>
          <p:cNvPr id="2" name="2021-06-26 17-51-59">
            <a:hlinkClick r:id="" action="ppaction://media"/>
            <a:extLst>
              <a:ext uri="{FF2B5EF4-FFF2-40B4-BE49-F238E27FC236}">
                <a16:creationId xmlns:a16="http://schemas.microsoft.com/office/drawing/2014/main" id="{C8F87748-AA54-4851-9185-3061E67C7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996" y="1267363"/>
            <a:ext cx="9110154" cy="51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CD14986-F702-4541-8ACC-66BDD1E5A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35680"/>
              </p:ext>
            </p:extLst>
          </p:nvPr>
        </p:nvGraphicFramePr>
        <p:xfrm>
          <a:off x="1220555" y="1564909"/>
          <a:ext cx="8150690" cy="44541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138">
                  <a:extLst>
                    <a:ext uri="{9D8B030D-6E8A-4147-A177-3AD203B41FA5}">
                      <a16:colId xmlns:a16="http://schemas.microsoft.com/office/drawing/2014/main" val="3138046645"/>
                    </a:ext>
                  </a:extLst>
                </a:gridCol>
                <a:gridCol w="1630138">
                  <a:extLst>
                    <a:ext uri="{9D8B030D-6E8A-4147-A177-3AD203B41FA5}">
                      <a16:colId xmlns:a16="http://schemas.microsoft.com/office/drawing/2014/main" val="184200467"/>
                    </a:ext>
                  </a:extLst>
                </a:gridCol>
                <a:gridCol w="1630138">
                  <a:extLst>
                    <a:ext uri="{9D8B030D-6E8A-4147-A177-3AD203B41FA5}">
                      <a16:colId xmlns:a16="http://schemas.microsoft.com/office/drawing/2014/main" val="902009717"/>
                    </a:ext>
                  </a:extLst>
                </a:gridCol>
                <a:gridCol w="1630138">
                  <a:extLst>
                    <a:ext uri="{9D8B030D-6E8A-4147-A177-3AD203B41FA5}">
                      <a16:colId xmlns:a16="http://schemas.microsoft.com/office/drawing/2014/main" val="3985131462"/>
                    </a:ext>
                  </a:extLst>
                </a:gridCol>
                <a:gridCol w="1630138">
                  <a:extLst>
                    <a:ext uri="{9D8B030D-6E8A-4147-A177-3AD203B41FA5}">
                      <a16:colId xmlns:a16="http://schemas.microsoft.com/office/drawing/2014/main" val="4008346073"/>
                    </a:ext>
                  </a:extLst>
                </a:gridCol>
              </a:tblGrid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행성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주기</a:t>
                      </a:r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(dt</a:t>
                      </a:r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횟수</a:t>
                      </a:r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주기 비</a:t>
                      </a:r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(</a:t>
                      </a:r>
                      <a:r>
                        <a:rPr lang="ko-KR" altLang="en-US" dirty="0" err="1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시뮬</a:t>
                      </a:r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주기 비</a:t>
                      </a:r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이론</a:t>
                      </a:r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오차율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863393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23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0.2371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0.2408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-1.55%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254577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금성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60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0.6186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0.6152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0.55%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520410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97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-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439531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화성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182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1.876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1.881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-0.24%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986979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목성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1166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12.02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11.87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1.29%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287405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토성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2892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29.81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29.45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1.24%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272943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천왕성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8272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85.28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84.06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1.45%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350290"/>
                  </a:ext>
                </a:extLst>
              </a:tr>
              <a:tr h="49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해왕성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16263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167.7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164.9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경필고딕B" panose="02020600000000000000" pitchFamily="18" charset="-127"/>
                          <a:ea typeface="DX경필고딕B" panose="02020600000000000000" pitchFamily="18" charset="-127"/>
                        </a:rPr>
                        <a:t>1.68%</a:t>
                      </a:r>
                      <a:endParaRPr lang="ko-KR" altLang="en-US" dirty="0">
                        <a:latin typeface="DX경필고딕B" panose="02020600000000000000" pitchFamily="18" charset="-127"/>
                        <a:ea typeface="DX경필고딕B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34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35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 </a:t>
            </a:r>
            <a:r>
              <a:rPr lang="en-US" altLang="ko-KR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지구중심</a:t>
            </a:r>
          </a:p>
        </p:txBody>
      </p:sp>
      <p:pic>
        <p:nvPicPr>
          <p:cNvPr id="6" name="2021-06-26 18-08-34">
            <a:hlinkClick r:id="" action="ppaction://media"/>
            <a:extLst>
              <a:ext uri="{FF2B5EF4-FFF2-40B4-BE49-F238E27FC236}">
                <a16:creationId xmlns:a16="http://schemas.microsoft.com/office/drawing/2014/main" id="{1716C4A4-D4EF-4184-8086-1BCB77F7E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400" y="1504070"/>
            <a:ext cx="8527900" cy="47969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4F3BA2-3AAE-4CCC-964E-294C898A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1267363"/>
            <a:ext cx="22764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2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 </a:t>
            </a:r>
            <a:r>
              <a:rPr lang="en-US" altLang="ko-KR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지구중심</a:t>
            </a:r>
          </a:p>
        </p:txBody>
      </p:sp>
      <p:pic>
        <p:nvPicPr>
          <p:cNvPr id="2" name="2021-06-26 18-11-06">
            <a:hlinkClick r:id="" action="ppaction://media"/>
            <a:extLst>
              <a:ext uri="{FF2B5EF4-FFF2-40B4-BE49-F238E27FC236}">
                <a16:creationId xmlns:a16="http://schemas.microsoft.com/office/drawing/2014/main" id="{8633558F-3423-475E-83AC-D9E84BBDE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1395" y="1494990"/>
            <a:ext cx="8535782" cy="48013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4F3BA2-3AAE-4CCC-964E-294C898A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1267363"/>
            <a:ext cx="22764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이중진자</a:t>
            </a:r>
            <a:endParaRPr lang="ko-KR" altLang="en-US" sz="3200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0249C-0429-49BA-821C-991C63990D5E}"/>
              </a:ext>
            </a:extLst>
          </p:cNvPr>
          <p:cNvSpPr txBox="1"/>
          <p:nvPr/>
        </p:nvSpPr>
        <p:spPr>
          <a:xfrm>
            <a:off x="772726" y="1776780"/>
            <a:ext cx="8895057" cy="15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추의 질량은 한점에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모여있다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(point mass)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추를 잇는 선은 질량이 없는 강체이다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10E9F-346A-4B75-BCB9-45F35BCBF32F}"/>
              </a:ext>
            </a:extLst>
          </p:cNvPr>
          <p:cNvSpPr txBox="1"/>
          <p:nvPr/>
        </p:nvSpPr>
        <p:spPr>
          <a:xfrm>
            <a:off x="772726" y="1441636"/>
            <a:ext cx="22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0AC20-5CD8-43DE-901D-AE51F7EABE21}"/>
              </a:ext>
            </a:extLst>
          </p:cNvPr>
          <p:cNvSpPr txBox="1"/>
          <p:nvPr/>
        </p:nvSpPr>
        <p:spPr>
          <a:xfrm>
            <a:off x="772726" y="3575956"/>
            <a:ext cx="22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848FB-C018-4968-986A-B7B617137CAC}"/>
              </a:ext>
            </a:extLst>
          </p:cNvPr>
          <p:cNvSpPr txBox="1"/>
          <p:nvPr/>
        </p:nvSpPr>
        <p:spPr>
          <a:xfrm>
            <a:off x="848371" y="3806788"/>
            <a:ext cx="8895057" cy="243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이중진자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라그랑지안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방정식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진자의 시각화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에너지 보존 확인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BA27E-4FAF-4976-99A8-4BC1919E8D7F}"/>
                  </a:ext>
                </a:extLst>
              </p:cNvPr>
              <p:cNvSpPr txBox="1"/>
              <p:nvPr/>
            </p:nvSpPr>
            <p:spPr>
              <a:xfrm>
                <a:off x="5146839" y="4274063"/>
                <a:ext cx="2413225" cy="1503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bg1"/>
                  </a:solidFill>
                </a:endParaRPr>
              </a:p>
              <a:p>
                <a:endParaRPr lang="en-US" altLang="ko-KR" sz="24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BA27E-4FAF-4976-99A8-4BC1919E8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839" y="4274063"/>
                <a:ext cx="2413225" cy="1503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72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9D894F-F05A-4F4C-91E1-19940D52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9" y="1972316"/>
            <a:ext cx="4393877" cy="3687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2CA91-5EC4-4B6B-AF02-75DE71D4DEF3}"/>
                  </a:ext>
                </a:extLst>
              </p:cNvPr>
              <p:cNvSpPr txBox="1"/>
              <p:nvPr/>
            </p:nvSpPr>
            <p:spPr>
              <a:xfrm>
                <a:off x="5481976" y="2065044"/>
                <a:ext cx="388529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2CA91-5EC4-4B6B-AF02-75DE71D4D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76" y="2065044"/>
                <a:ext cx="3885294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C50C54-84F9-47E8-958D-73ADEAE7C510}"/>
                  </a:ext>
                </a:extLst>
              </p:cNvPr>
              <p:cNvSpPr txBox="1"/>
              <p:nvPr/>
            </p:nvSpPr>
            <p:spPr>
              <a:xfrm>
                <a:off x="5481976" y="2767516"/>
                <a:ext cx="5515164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C50C54-84F9-47E8-958D-73ADEAE7C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76" y="2767516"/>
                <a:ext cx="5515164" cy="795602"/>
              </a:xfrm>
              <a:prstGeom prst="rect">
                <a:avLst/>
              </a:prstGeom>
              <a:blipFill>
                <a:blip r:embed="rId4"/>
                <a:stretch>
                  <a:fillRect l="-110" b="-9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F72CBE-4FEF-4420-8FEE-8F3F5F1522FA}"/>
                  </a:ext>
                </a:extLst>
              </p:cNvPr>
              <p:cNvSpPr txBox="1"/>
              <p:nvPr/>
            </p:nvSpPr>
            <p:spPr>
              <a:xfrm>
                <a:off x="5481976" y="3962433"/>
                <a:ext cx="6275564" cy="621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+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F72CBE-4FEF-4420-8FEE-8F3F5F15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76" y="3962433"/>
                <a:ext cx="6275564" cy="621517"/>
              </a:xfrm>
              <a:prstGeom prst="rect">
                <a:avLst/>
              </a:prstGeom>
              <a:blipFill>
                <a:blip r:embed="rId5"/>
                <a:stretch>
                  <a:fillRect l="-97" b="-127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1718C5-9B03-41C2-AE0F-112A2412C737}"/>
                  </a:ext>
                </a:extLst>
              </p:cNvPr>
              <p:cNvSpPr txBox="1"/>
              <p:nvPr/>
            </p:nvSpPr>
            <p:spPr>
              <a:xfrm>
                <a:off x="5707230" y="4763552"/>
                <a:ext cx="5289910" cy="621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1718C5-9B03-41C2-AE0F-112A2412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230" y="4763552"/>
                <a:ext cx="5289910" cy="621517"/>
              </a:xfrm>
              <a:prstGeom prst="rect">
                <a:avLst/>
              </a:prstGeom>
              <a:blipFill>
                <a:blip r:embed="rId6"/>
                <a:stretch>
                  <a:fillRect l="-1382" b="-127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97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9D894F-F05A-4F4C-91E1-19940D52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4" y="1870086"/>
            <a:ext cx="4145318" cy="34793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2CA91-5EC4-4B6B-AF02-75DE71D4DEF3}"/>
                  </a:ext>
                </a:extLst>
              </p:cNvPr>
              <p:cNvSpPr txBox="1"/>
              <p:nvPr/>
            </p:nvSpPr>
            <p:spPr>
              <a:xfrm>
                <a:off x="7067550" y="2329851"/>
                <a:ext cx="2120773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2CA91-5EC4-4B6B-AF02-75DE71D4D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50" y="2329851"/>
                <a:ext cx="2120773" cy="289823"/>
              </a:xfrm>
              <a:prstGeom prst="rect">
                <a:avLst/>
              </a:prstGeom>
              <a:blipFill>
                <a:blip r:embed="rId3"/>
                <a:stretch>
                  <a:fillRect t="-8333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563D4B-4EA1-473B-B668-8C48B4A148B6}"/>
                  </a:ext>
                </a:extLst>
              </p:cNvPr>
              <p:cNvSpPr txBox="1"/>
              <p:nvPr/>
            </p:nvSpPr>
            <p:spPr>
              <a:xfrm>
                <a:off x="4680136" y="3034218"/>
                <a:ext cx="7272311" cy="470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563D4B-4EA1-473B-B668-8C48B4A14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36" y="3034218"/>
                <a:ext cx="7272311" cy="470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DB2BF3-22CB-4E99-AE71-BBF408C64646}"/>
                  </a:ext>
                </a:extLst>
              </p:cNvPr>
              <p:cNvSpPr txBox="1"/>
              <p:nvPr/>
            </p:nvSpPr>
            <p:spPr>
              <a:xfrm>
                <a:off x="4274332" y="3914834"/>
                <a:ext cx="8012835" cy="470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DB2BF3-22CB-4E99-AE71-BBF408C64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332" y="3914834"/>
                <a:ext cx="8012835" cy="470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60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24EA9-6254-4E03-852C-DCBA7654E5F1}"/>
              </a:ext>
            </a:extLst>
          </p:cNvPr>
          <p:cNvSpPr txBox="1"/>
          <p:nvPr/>
        </p:nvSpPr>
        <p:spPr>
          <a:xfrm>
            <a:off x="621805" y="1281855"/>
            <a:ext cx="8895057" cy="15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매우 복잡한 미분방정식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해를 구하기란 사실상 불가능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파이썬 모듈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scipy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를 이용하여 미분방정식의 근사적인 해를 구할 수 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504F96-B339-4F5C-988E-9FB4CCF4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31" y="3085674"/>
            <a:ext cx="7104772" cy="33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7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</a:t>
            </a:r>
            <a:r>
              <a:rPr lang="en-US" altLang="ko-KR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4" name="2021-06-27 00-41-07">
            <a:hlinkClick r:id="" action="ppaction://media"/>
            <a:extLst>
              <a:ext uri="{FF2B5EF4-FFF2-40B4-BE49-F238E27FC236}">
                <a16:creationId xmlns:a16="http://schemas.microsoft.com/office/drawing/2014/main" id="{B3BE6A03-F8C8-428B-8A8D-7C757BA52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50" y="1372470"/>
            <a:ext cx="8865478" cy="498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EDBB9-78D8-4B11-AEF2-A0D3AA03611D}"/>
              </a:ext>
            </a:extLst>
          </p:cNvPr>
          <p:cNvSpPr txBox="1"/>
          <p:nvPr/>
        </p:nvSpPr>
        <p:spPr>
          <a:xfrm>
            <a:off x="9410330" y="2850222"/>
            <a:ext cx="244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설정값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L1 = 0.9443</a:t>
            </a: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L2 = 0.9275</a:t>
            </a:r>
          </a:p>
          <a:p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M1 = 0.9312</a:t>
            </a: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M2 = 0.5931</a:t>
            </a:r>
            <a:endParaRPr lang="ko-KR" altLang="en-US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2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</a:t>
            </a:r>
            <a:r>
              <a:rPr lang="en-US" altLang="ko-KR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EDBB9-78D8-4B11-AEF2-A0D3AA03611D}"/>
              </a:ext>
            </a:extLst>
          </p:cNvPr>
          <p:cNvSpPr txBox="1"/>
          <p:nvPr/>
        </p:nvSpPr>
        <p:spPr>
          <a:xfrm>
            <a:off x="9410330" y="2850222"/>
            <a:ext cx="244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설정값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L1 = 0.8471</a:t>
            </a: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L2 = 0.9138</a:t>
            </a:r>
          </a:p>
          <a:p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M1 = 0.7985</a:t>
            </a:r>
          </a:p>
          <a:p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M2 = 0.5674</a:t>
            </a:r>
            <a:endParaRPr lang="ko-KR" altLang="en-US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2" name="2021-06-27 00-38-41">
            <a:hlinkClick r:id="" action="ppaction://media"/>
            <a:extLst>
              <a:ext uri="{FF2B5EF4-FFF2-40B4-BE49-F238E27FC236}">
                <a16:creationId xmlns:a16="http://schemas.microsoft.com/office/drawing/2014/main" id="{2ADD73E5-7DC9-49B3-A371-105DF01BB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50" y="1376531"/>
            <a:ext cx="8860839" cy="49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81C777-A77C-4E4B-BC39-176A8B13E88D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C2747-9863-4B1E-A6D0-48AAFE9A91A2}"/>
              </a:ext>
            </a:extLst>
          </p:cNvPr>
          <p:cNvSpPr txBox="1"/>
          <p:nvPr/>
        </p:nvSpPr>
        <p:spPr>
          <a:xfrm>
            <a:off x="772726" y="1397265"/>
            <a:ext cx="9046347" cy="344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프로젝트 목표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왜 파이썬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이중진자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결론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79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이중 진자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49B9F-C36B-4C68-B110-39DBE7DE7D9F}"/>
              </a:ext>
            </a:extLst>
          </p:cNvPr>
          <p:cNvSpPr txBox="1"/>
          <p:nvPr/>
        </p:nvSpPr>
        <p:spPr>
          <a:xfrm>
            <a:off x="621805" y="1281855"/>
            <a:ext cx="8895057" cy="16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잘 작동하는지 확인할 필요가 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에너지 보존이 잘되는지 확인하면 이를 확인할 수 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0E8611-9035-4EF2-95B8-A3ABEE1C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4" y="3189549"/>
            <a:ext cx="5689894" cy="1320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5FA31-FF7A-4D40-BEC7-83CD710F0C92}"/>
              </a:ext>
            </a:extLst>
          </p:cNvPr>
          <p:cNvSpPr txBox="1"/>
          <p:nvPr/>
        </p:nvSpPr>
        <p:spPr>
          <a:xfrm>
            <a:off x="621805" y="4381641"/>
            <a:ext cx="8895057" cy="16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최초 상태의 에너지와 이후 모든 구간에서의 에너지 비교 후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 중 최대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이탈값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분석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회 측정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0.1148%,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0.45%</a:t>
            </a:r>
          </a:p>
        </p:txBody>
      </p:sp>
    </p:spTree>
    <p:extLst>
      <p:ext uri="{BB962C8B-B14F-4D97-AF65-F5344CB8AC3E}">
        <p14:creationId xmlns:p14="http://schemas.microsoft.com/office/powerpoint/2010/main" val="365099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49B9F-C36B-4C68-B110-39DBE7DE7D9F}"/>
              </a:ext>
            </a:extLst>
          </p:cNvPr>
          <p:cNvSpPr txBox="1"/>
          <p:nvPr/>
        </p:nvSpPr>
        <p:spPr>
          <a:xfrm>
            <a:off x="621805" y="1281855"/>
            <a:ext cx="9116999" cy="326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물리적 현상을 코드로 구현할 수 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간단한 계산은 물론 복잡한 계산 또한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sicpy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와 같은 모듈을 이용하면 쉽게 계산할 수 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매우 높은 정확도의 연산이 가능하다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초기 데이터 값을 바꾸는 것 만으로도 쉽게 다양한 조건으로 시뮬레이션을 해볼 수 있다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4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81C777-A77C-4E4B-BC39-176A8B13E88D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프로젝트 목표</a:t>
            </a:r>
            <a:r>
              <a:rPr lang="en-US" altLang="ko-KR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132FE-EEE6-4506-B5F1-5F6ABBB92BDE}"/>
              </a:ext>
            </a:extLst>
          </p:cNvPr>
          <p:cNvSpPr txBox="1"/>
          <p:nvPr/>
        </p:nvSpPr>
        <p:spPr>
          <a:xfrm>
            <a:off x="772726" y="1397265"/>
            <a:ext cx="9046347" cy="316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기본적인 코딩 능력 향상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물리 및 수학과 관련된 모듈 이용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물리적 현상을 코드화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(2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41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81C777-A77C-4E4B-BC39-176A8B13E88D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왜 파이썬</a:t>
            </a:r>
            <a:r>
              <a:rPr lang="en-US" altLang="ko-KR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? </a:t>
            </a:r>
            <a:endParaRPr lang="ko-KR" altLang="en-US" sz="3200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5E965-CA83-4F88-856F-9CC9C8B9E931}"/>
              </a:ext>
            </a:extLst>
          </p:cNvPr>
          <p:cNvSpPr txBox="1"/>
          <p:nvPr/>
        </p:nvSpPr>
        <p:spPr>
          <a:xfrm>
            <a:off x="772726" y="1397265"/>
            <a:ext cx="8895057" cy="28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문법이 쉽다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! (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타입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메모리 관리 등 전혀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할필요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없다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모듈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라이브러리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 정말 많다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하늘을 날 수 있는 모듈도 있다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이스터에그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과학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친화적이다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허수를 기본적으로 지원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Numpy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/SciPy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등 과학 관련 모듈 다수 지원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9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시뮬레이션 원리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323BB-4279-4B7E-8E65-0BE9F5C0000E}"/>
              </a:ext>
            </a:extLst>
          </p:cNvPr>
          <p:cNvSpPr txBox="1"/>
          <p:nvPr/>
        </p:nvSpPr>
        <p:spPr>
          <a:xfrm>
            <a:off x="772726" y="1415020"/>
            <a:ext cx="8895057" cy="358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특정 상황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물체의 속도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위치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에서의 힘을 계산하는 함수를 만든다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힘을 통해 가속도를 계산한다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가속도를 이용하여 매우 작은 시간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(dt)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동안 속도 변화를 계산하고 속도를 업데이트한다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속도를 이용하여 매우 작은 시간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(dt)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동안 위치 변화를 계산하고 위치를 업데이트한다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이를 반복한다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55181-AD63-4E8D-973E-8A4AF6C521EC}"/>
                  </a:ext>
                </a:extLst>
              </p:cNvPr>
              <p:cNvSpPr txBox="1"/>
              <p:nvPr/>
            </p:nvSpPr>
            <p:spPr>
              <a:xfrm>
                <a:off x="3615859" y="4654847"/>
                <a:ext cx="5590285" cy="157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 </m:t>
                    </m:r>
                    <m:acc>
                      <m:accPr>
                        <m:chr m:val="⃗"/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altLang="ko-KR" sz="2000" b="0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55181-AD63-4E8D-973E-8A4AF6C5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859" y="4654847"/>
                <a:ext cx="5590285" cy="1576265"/>
              </a:xfrm>
              <a:prstGeom prst="rect">
                <a:avLst/>
              </a:prstGeom>
              <a:blipFill>
                <a:blip r:embed="rId2"/>
                <a:stretch>
                  <a:fillRect t="-7752" b="-89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0249C-0429-49BA-821C-991C63990D5E}"/>
              </a:ext>
            </a:extLst>
          </p:cNvPr>
          <p:cNvSpPr txBox="1"/>
          <p:nvPr/>
        </p:nvSpPr>
        <p:spPr>
          <a:xfrm>
            <a:off x="772726" y="1779005"/>
            <a:ext cx="8895057" cy="28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원운동이라 가정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태양의 위치는 고정되었다고 가정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태양과 행성 간의 중력만 고려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행성과 행성 간의 중력은 고려하지 않음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10E9F-346A-4B75-BCB9-45F35BCBF32F}"/>
              </a:ext>
            </a:extLst>
          </p:cNvPr>
          <p:cNvSpPr txBox="1"/>
          <p:nvPr/>
        </p:nvSpPr>
        <p:spPr>
          <a:xfrm>
            <a:off x="772726" y="1441636"/>
            <a:ext cx="22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0AC20-5CD8-43DE-901D-AE51F7EABE21}"/>
              </a:ext>
            </a:extLst>
          </p:cNvPr>
          <p:cNvSpPr txBox="1"/>
          <p:nvPr/>
        </p:nvSpPr>
        <p:spPr>
          <a:xfrm>
            <a:off x="772726" y="4285274"/>
            <a:ext cx="22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848FB-C018-4968-986A-B7B617137CAC}"/>
              </a:ext>
            </a:extLst>
          </p:cNvPr>
          <p:cNvSpPr txBox="1"/>
          <p:nvPr/>
        </p:nvSpPr>
        <p:spPr>
          <a:xfrm>
            <a:off x="848371" y="4516106"/>
            <a:ext cx="8895057" cy="16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행성운동의 시각화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케플러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법칙을 확인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40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10E9F-346A-4B75-BCB9-45F35BCBF32F}"/>
              </a:ext>
            </a:extLst>
          </p:cNvPr>
          <p:cNvSpPr txBox="1"/>
          <p:nvPr/>
        </p:nvSpPr>
        <p:spPr>
          <a:xfrm>
            <a:off x="772726" y="1441636"/>
            <a:ext cx="22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초기값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848FB-C018-4968-986A-B7B617137CAC}"/>
              </a:ext>
            </a:extLst>
          </p:cNvPr>
          <p:cNvSpPr txBox="1"/>
          <p:nvPr/>
        </p:nvSpPr>
        <p:spPr>
          <a:xfrm>
            <a:off x="848371" y="3746373"/>
            <a:ext cx="8895057" cy="243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순서대로 태양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수성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금성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지구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화성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목성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토성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천왕성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 해왕성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축 정렬하여 시작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따라서 초기 속도는 </a:t>
            </a:r>
            <a:r>
              <a:rPr lang="en-US" altLang="ko-KR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y</a:t>
            </a: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축 성분만 존재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중력 상수는 원운동으로 맞추기 위해 소폭 조정</a:t>
            </a:r>
            <a:endParaRPr lang="en-US" altLang="ko-KR" dirty="0">
              <a:solidFill>
                <a:schemeClr val="bg1"/>
              </a:solidFill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6B6B38-9E22-4865-B5F0-70707CA1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71" y="2060356"/>
            <a:ext cx="6956347" cy="19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0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10E9F-346A-4B75-BCB9-45F35BCBF32F}"/>
              </a:ext>
            </a:extLst>
          </p:cNvPr>
          <p:cNvSpPr txBox="1"/>
          <p:nvPr/>
        </p:nvSpPr>
        <p:spPr>
          <a:xfrm>
            <a:off x="848371" y="1396563"/>
            <a:ext cx="22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가속도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F848FB-C018-4968-986A-B7B617137CAC}"/>
                  </a:ext>
                </a:extLst>
              </p:cNvPr>
              <p:cNvSpPr txBox="1"/>
              <p:nvPr/>
            </p:nvSpPr>
            <p:spPr>
              <a:xfrm>
                <a:off x="4816691" y="2275478"/>
                <a:ext cx="4939869" cy="195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30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힘은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DX경필고딕B" panose="02020600000000000000" pitchFamily="18" charset="-127"/>
                      </a:rPr>
                      <m:t>𝐹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DX경필고딕B" panose="02020600000000000000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DX경필고딕B" panose="02020600000000000000" pitchFamily="18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DX경필고딕B" panose="02020600000000000000" pitchFamily="18" charset="-127"/>
                          </a:rPr>
                          <m:t>𝐺𝑀𝑚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DX경필고딕B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DX경필고딕B" panose="02020600000000000000" pitchFamily="18" charset="-127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DX경필고딕B" panose="02020600000000000000" pitchFamily="18" charset="-127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이므로 가속도는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DX경필고딕B" panose="02020600000000000000" pitchFamily="18" charset="-127"/>
                      </a:rPr>
                      <m:t>a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DX경필고딕B" panose="02020600000000000000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DX경필고딕B" panose="02020600000000000000" pitchFamily="18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DX경필고딕B" panose="02020600000000000000" pitchFamily="18" charset="-127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DX경필고딕B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DX경필고딕B" panose="02020600000000000000" pitchFamily="18" charset="-127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DX경필고딕B" panose="02020600000000000000" pitchFamily="18" charset="-127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 </a:t>
                </a:r>
              </a:p>
              <a:p>
                <a:pPr>
                  <a:lnSpc>
                    <a:spcPct val="30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이를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x,y</a:t>
                </a:r>
                <a:r>
                  <a:rPr lang="en-US" altLang="ko-KR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DX경필고딕B" panose="02020600000000000000" pitchFamily="18" charset="-127"/>
                    <a:ea typeface="DX경필고딕B" panose="02020600000000000000" pitchFamily="18" charset="-127"/>
                  </a:rPr>
                  <a:t>성분으로 나눠 반환하는 함수</a:t>
                </a:r>
                <a:endParaRPr lang="en-US" altLang="ko-KR" dirty="0">
                  <a:solidFill>
                    <a:schemeClr val="bg1"/>
                  </a:solidFill>
                  <a:latin typeface="DX경필고딕B" panose="02020600000000000000" pitchFamily="18" charset="-127"/>
                  <a:ea typeface="DX경필고딕B" panose="02020600000000000000" pitchFamily="18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F848FB-C018-4968-986A-B7B617137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691" y="2275478"/>
                <a:ext cx="4939869" cy="1956241"/>
              </a:xfrm>
              <a:prstGeom prst="rect">
                <a:avLst/>
              </a:prstGeom>
              <a:blipFill>
                <a:blip r:embed="rId2"/>
                <a:stretch>
                  <a:fillRect l="-988" b="-4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180280D-43F0-4CF7-9F5D-AB959465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96" y="2077698"/>
            <a:ext cx="3327230" cy="2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D6F11-CD78-452A-A980-9E8BAAB53C29}"/>
              </a:ext>
            </a:extLst>
          </p:cNvPr>
          <p:cNvCxnSpPr>
            <a:cxnSpLocks/>
          </p:cNvCxnSpPr>
          <p:nvPr/>
        </p:nvCxnSpPr>
        <p:spPr>
          <a:xfrm>
            <a:off x="247650" y="981075"/>
            <a:ext cx="10096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10F03-DD18-4BDB-BE66-52CAA1F7D495}"/>
              </a:ext>
            </a:extLst>
          </p:cNvPr>
          <p:cNvSpPr txBox="1"/>
          <p:nvPr/>
        </p:nvSpPr>
        <p:spPr>
          <a:xfrm>
            <a:off x="400050" y="289765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경필고딕B" panose="02020600000000000000" pitchFamily="18" charset="-127"/>
                <a:ea typeface="DX경필고딕B" panose="02020600000000000000" pitchFamily="18" charset="-127"/>
              </a:rPr>
              <a:t>태양계</a:t>
            </a:r>
          </a:p>
        </p:txBody>
      </p:sp>
      <p:pic>
        <p:nvPicPr>
          <p:cNvPr id="3" name="2021-06-26 17-49-14">
            <a:hlinkClick r:id="" action="ppaction://media"/>
            <a:extLst>
              <a:ext uri="{FF2B5EF4-FFF2-40B4-BE49-F238E27FC236}">
                <a16:creationId xmlns:a16="http://schemas.microsoft.com/office/drawing/2014/main" id="{37109442-D648-4649-9198-C33AC959F6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152" y="1262101"/>
            <a:ext cx="9105998" cy="51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616</Words>
  <Application>Microsoft Office PowerPoint</Application>
  <PresentationFormat>와이드스크린</PresentationFormat>
  <Paragraphs>149</Paragraphs>
  <Slides>21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DX경필고딕B</vt:lpstr>
      <vt:lpstr>맑은 고딕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송규민</dc:creator>
  <cp:lastModifiedBy>송규민</cp:lastModifiedBy>
  <cp:revision>59</cp:revision>
  <dcterms:created xsi:type="dcterms:W3CDTF">2021-03-24T09:18:34Z</dcterms:created>
  <dcterms:modified xsi:type="dcterms:W3CDTF">2021-06-26T15:54:47Z</dcterms:modified>
</cp:coreProperties>
</file>